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8" r:id="rId2"/>
    <p:sldId id="257" r:id="rId3"/>
    <p:sldId id="261" r:id="rId4"/>
    <p:sldId id="263" r:id="rId5"/>
    <p:sldId id="264" r:id="rId6"/>
    <p:sldId id="262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FFB5"/>
    <a:srgbClr val="FF464A"/>
    <a:srgbClr val="FFCC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9"/>
    <p:restoredTop sz="94694"/>
  </p:normalViewPr>
  <p:slideViewPr>
    <p:cSldViewPr snapToGrid="0">
      <p:cViewPr>
        <p:scale>
          <a:sx n="78" d="100"/>
          <a:sy n="78" d="100"/>
        </p:scale>
        <p:origin x="792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35868-5D99-5144-8E8E-AB0B5CB174E8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FF0D3-C244-8540-BD9D-50D38F0C0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668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FF0D3-C244-8540-BD9D-50D38F0C07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635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FF0D3-C244-8540-BD9D-50D38F0C07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325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FF0D3-C244-8540-BD9D-50D38F0C07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31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FF0D3-C244-8540-BD9D-50D38F0C07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915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FF0D3-C244-8540-BD9D-50D38F0C07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060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FF0D3-C244-8540-BD9D-50D38F0C07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353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D25CA-1A6D-1C2E-B5A5-BB6AD0A31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710D-6448-441A-A746-33225FBFA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18C1F-3103-E942-4497-5931AC1AF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72EF1-5A6C-EA22-A99C-257450D9D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02524-4CAD-473F-69A2-012DE3D94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585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2202E-4E94-8147-EB70-4A516045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6B02F-405D-A885-6C08-21DFFFCC7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6F913-2772-A924-878B-DB71B4903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ACD0D-08E3-760D-7073-33471D63B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DB715-FEF9-CC00-77FD-E4246390C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70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1E1D59-9906-06FC-4AE7-C88CAEBB81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B74925-EF63-4458-32CB-85C7A942A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1CE66-4F80-CC59-295A-B0529EF9E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C2A34-04D7-5374-A354-BDB9DC5AC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B2475-4DA4-56B1-6B5C-C6971DE29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900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697DE-DFD5-C80D-1B05-02AA2E203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E6043-C6C2-CABA-F897-0F33EE346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E1921-FC8C-A6AE-2286-71F27A7ED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2FEAA-022B-01CD-034D-7176DCED0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5FEA1B-F8DD-EE94-7C6A-FA08B60D0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38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176D6-1A31-A8B1-3C98-6E63283B7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04C83-5B8F-CF77-E26A-D05D65018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5F89B-2F19-606C-D3BE-5A8DDC2ED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21B87-BA4D-EEBA-F18C-C2800AEBA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69363-EF26-7AAF-1D5C-9C23E6F42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862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0AE6E-BE81-6952-2B1B-4B2FE3209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309C4-53E9-30F8-9EF6-8108CA55B5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CC751-DB22-6E2A-BEEB-7525A55A1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080DBB-C0BC-50B1-C305-2FA50AD3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85D98-2301-9646-80F3-CD215225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12590-EA2A-F781-445F-75970ED3F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80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6A08F-FBAF-ACCF-3CE1-BAEEF6B3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BC7953-91B9-B9C0-1AC1-B06F4C13C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4BFF0-9DF4-A9F1-BE2F-B5C7D2E5B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02D6BE-784A-E80A-4A83-DF48E24B64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770FF4-CE61-E771-CF40-D3E99A2C4F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EC3EAC-18BE-9944-9865-EB3DE30D3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F6DB6A-C7B8-FD78-6FFF-7AE95BEE3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3B7A13-829B-FB17-C697-163B7C8FA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33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07225-58E3-7626-0738-4EE2F003E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90A275-5B44-4783-8DBC-8EB5AB93D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704B9-FDF1-9100-5CD4-3E2F803F1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03C0CE-751A-D7D6-63C5-8C4BC9218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387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836E25-DD23-B2F0-998E-97933BE6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AC35AE-67BF-B869-C12E-A4ABD3C3D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A7E85-981E-C21A-59E0-E3C955D92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29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47E73-F1AC-B272-4F1B-7E027D2FF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91F2C-E2E9-273F-7D5A-ED5017152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0B5A7-1243-3125-7745-53F14E094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B368D-6020-30BE-ED9D-494A7F2FE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9FB94-6774-275D-FAEC-C355E3D7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8B85A1-B80A-CB1B-BDA6-A5ACB20E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64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8B541-CAA6-9A09-C36B-5696A9F56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8A71CA-F015-3D6E-E9F4-83DB0CCD4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9FAEC-99FB-F4A3-9609-89C597B42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60EF89-9B5F-ECBC-4880-B8B42100D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39C21C-7B72-0065-66D6-884DA0350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08F32F-DF3B-FEA5-C0AD-51D8D0426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92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50819C-3F73-A04D-7246-B9219244B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B5D75D-6E5C-11AA-DB84-4C6209703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1BE87-5CAD-11E2-2F5C-7CD956746C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94AAC-A744-0843-8254-C7410678881D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55604-9597-D479-4FDF-34ECCB454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CB6A6-8AE4-8D34-61F1-B936C0659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784B0-854D-F948-BAFD-09ABCD83C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13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0552D455-FAF2-5A73-5C7C-6F49BB10D8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882" b="1113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97E793A-7374-113E-2FBA-2C24174C5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64" y="425450"/>
            <a:ext cx="4776107" cy="15920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C5CC9E-7D4E-F0F3-D2FF-2FB418980B9B}"/>
              </a:ext>
            </a:extLst>
          </p:cNvPr>
          <p:cNvSpPr txBox="1"/>
          <p:nvPr/>
        </p:nvSpPr>
        <p:spPr>
          <a:xfrm>
            <a:off x="5372100" y="867525"/>
            <a:ext cx="55210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spc="300" dirty="0">
                <a:solidFill>
                  <a:schemeClr val="bg1"/>
                </a:solidFill>
                <a:latin typeface="Montserrat" pitchFamily="2" charset="77"/>
              </a:rPr>
              <a:t>BIBLE MINISTRIES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030885-3909-7D49-0A77-F9ECAED38594}"/>
              </a:ext>
            </a:extLst>
          </p:cNvPr>
          <p:cNvSpPr txBox="1"/>
          <p:nvPr/>
        </p:nvSpPr>
        <p:spPr>
          <a:xfrm>
            <a:off x="515710" y="2304290"/>
            <a:ext cx="111605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Contagious run 12 Bible-based youth conferences across the UK each summer. We have over 900 young people aged 8-19 book on each summer. </a:t>
            </a:r>
          </a:p>
          <a:p>
            <a:endParaRPr lang="en-GB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</a:t>
            </a:r>
            <a:r>
              <a:rPr lang="en-GB" sz="2400" b="1" dirty="0">
                <a:solidFill>
                  <a:srgbClr val="FFCC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passionate</a:t>
            </a:r>
            <a:r>
              <a:rPr lang="en-GB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about God’s Word, </a:t>
            </a:r>
            <a:r>
              <a:rPr lang="en-GB" sz="2400" b="1" dirty="0">
                <a:solidFill>
                  <a:srgbClr val="FF464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serious </a:t>
            </a:r>
            <a:r>
              <a:rPr lang="en-GB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about children and young people, and </a:t>
            </a:r>
            <a:r>
              <a:rPr lang="en-GB" sz="2400" b="1" dirty="0">
                <a:solidFill>
                  <a:srgbClr val="6FFFB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committed</a:t>
            </a:r>
            <a:r>
              <a:rPr lang="en-GB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the local church.</a:t>
            </a:r>
          </a:p>
        </p:txBody>
      </p:sp>
    </p:spTree>
    <p:extLst>
      <p:ext uri="{BB962C8B-B14F-4D97-AF65-F5344CB8AC3E}">
        <p14:creationId xmlns:p14="http://schemas.microsoft.com/office/powerpoint/2010/main" val="4061585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maze with text&#10;&#10;Description automatically generated">
            <a:extLst>
              <a:ext uri="{FF2B5EF4-FFF2-40B4-BE49-F238E27FC236}">
                <a16:creationId xmlns:a16="http://schemas.microsoft.com/office/drawing/2014/main" id="{C4D116CF-23B4-11ED-5F05-F88502444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62" y="-1204546"/>
            <a:ext cx="12356123" cy="926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63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B79A665A-1F5A-A72E-9A7E-AC30032C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 t="13121" r="-25" b="83896"/>
          <a:stretch/>
        </p:blipFill>
        <p:spPr>
          <a:xfrm>
            <a:off x="20" y="6579607"/>
            <a:ext cx="12191980" cy="2727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0552D455-FAF2-5A73-5C7C-6F49BB10D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14" b="11132"/>
          <a:stretch/>
        </p:blipFill>
        <p:spPr>
          <a:xfrm>
            <a:off x="-1504" y="5667"/>
            <a:ext cx="12191980" cy="6643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04F844-1DA6-799A-DD9B-C5C3D8E269D0}"/>
              </a:ext>
            </a:extLst>
          </p:cNvPr>
          <p:cNvSpPr txBox="1"/>
          <p:nvPr/>
        </p:nvSpPr>
        <p:spPr>
          <a:xfrm>
            <a:off x="2589360" y="2644170"/>
            <a:ext cx="70102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>
                <a:solidFill>
                  <a:srgbClr val="6FFFB5"/>
                </a:solidFill>
                <a:latin typeface="Montserrat" pitchFamily="2" charset="77"/>
              </a:rPr>
              <a:t>SCONO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Montserrat" pitchFamily="2" charset="77"/>
              </a:rPr>
              <a:t>GIGGLESWICK SCHOOL, SETTLE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Montserrat" pitchFamily="2" charset="77"/>
              </a:rPr>
              <a:t>FRI 24-30 JULY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FE7DB1-BF87-550A-C833-3B9EDAE88080}"/>
              </a:ext>
            </a:extLst>
          </p:cNvPr>
          <p:cNvGrpSpPr/>
          <p:nvPr/>
        </p:nvGrpSpPr>
        <p:grpSpPr>
          <a:xfrm>
            <a:off x="3262384" y="540089"/>
            <a:ext cx="2633875" cy="1483088"/>
            <a:chOff x="612823" y="385493"/>
            <a:chExt cx="2633875" cy="1483088"/>
          </a:xfrm>
        </p:grpSpPr>
        <p:pic>
          <p:nvPicPr>
            <p:cNvPr id="3" name="Picture 2" descr="A logo with yellow lines&#10;&#10;Description automatically generated">
              <a:extLst>
                <a:ext uri="{FF2B5EF4-FFF2-40B4-BE49-F238E27FC236}">
                  <a16:creationId xmlns:a16="http://schemas.microsoft.com/office/drawing/2014/main" id="{84D625E4-54BA-C942-AD5D-D6BDA162E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823" y="385493"/>
              <a:ext cx="2301695" cy="1401855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3CC2DC5-FB68-D3BD-681D-F3AA7B984D7D}"/>
                </a:ext>
              </a:extLst>
            </p:cNvPr>
            <p:cNvSpPr/>
            <p:nvPr/>
          </p:nvSpPr>
          <p:spPr>
            <a:xfrm>
              <a:off x="1981778" y="1414154"/>
              <a:ext cx="1264920" cy="454427"/>
            </a:xfrm>
            <a:prstGeom prst="roundRect">
              <a:avLst/>
            </a:prstGeom>
            <a:solidFill>
              <a:srgbClr val="FFCC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14-19s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124C12-207F-0628-1EC7-42260465B122}"/>
              </a:ext>
            </a:extLst>
          </p:cNvPr>
          <p:cNvGrpSpPr/>
          <p:nvPr/>
        </p:nvGrpSpPr>
        <p:grpSpPr>
          <a:xfrm>
            <a:off x="6816827" y="540089"/>
            <a:ext cx="2729085" cy="1569660"/>
            <a:chOff x="4167266" y="385493"/>
            <a:chExt cx="2729085" cy="1569660"/>
          </a:xfrm>
        </p:grpSpPr>
        <p:pic>
          <p:nvPicPr>
            <p:cNvPr id="2" name="Picture 1" descr="A red and black logo&#10;&#10;Description automatically generated">
              <a:extLst>
                <a:ext uri="{FF2B5EF4-FFF2-40B4-BE49-F238E27FC236}">
                  <a16:creationId xmlns:a16="http://schemas.microsoft.com/office/drawing/2014/main" id="{4314285B-A221-CE15-9A11-EF08287F33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558" t="30251" r="25250" b="30104"/>
            <a:stretch/>
          </p:blipFill>
          <p:spPr>
            <a:xfrm>
              <a:off x="4167266" y="385493"/>
              <a:ext cx="2096625" cy="156966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8CFEE45-C9E9-AD7C-5979-CC132D9F59F7}"/>
                </a:ext>
              </a:extLst>
            </p:cNvPr>
            <p:cNvSpPr/>
            <p:nvPr/>
          </p:nvSpPr>
          <p:spPr>
            <a:xfrm>
              <a:off x="5631431" y="1414155"/>
              <a:ext cx="1264920" cy="454427"/>
            </a:xfrm>
            <a:prstGeom prst="roundRect">
              <a:avLst/>
            </a:prstGeom>
            <a:solidFill>
              <a:srgbClr val="FF46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11-14s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2FF31C2-2E23-C602-2412-A82E91F94032}"/>
              </a:ext>
            </a:extLst>
          </p:cNvPr>
          <p:cNvSpPr/>
          <p:nvPr/>
        </p:nvSpPr>
        <p:spPr>
          <a:xfrm>
            <a:off x="0" y="6294120"/>
            <a:ext cx="12192000" cy="563880"/>
          </a:xfrm>
          <a:prstGeom prst="rect">
            <a:avLst/>
          </a:prstGeom>
          <a:solidFill>
            <a:srgbClr val="6FFFB5">
              <a:alpha val="800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Montserrat" pitchFamily="2" charset="77"/>
              </a:rPr>
              <a:t>BOOK ONLINE AT CONTAGIOUS.ORG.UK</a:t>
            </a:r>
          </a:p>
        </p:txBody>
      </p:sp>
    </p:spTree>
    <p:extLst>
      <p:ext uri="{BB962C8B-B14F-4D97-AF65-F5344CB8AC3E}">
        <p14:creationId xmlns:p14="http://schemas.microsoft.com/office/powerpoint/2010/main" val="2747828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B79A665A-1F5A-A72E-9A7E-AC30032C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 t="13121" r="-25" b="83896"/>
          <a:stretch/>
        </p:blipFill>
        <p:spPr>
          <a:xfrm>
            <a:off x="20" y="6579607"/>
            <a:ext cx="12191980" cy="2727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0552D455-FAF2-5A73-5C7C-6F49BB10D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14" b="11132"/>
          <a:stretch/>
        </p:blipFill>
        <p:spPr>
          <a:xfrm>
            <a:off x="-1504" y="5667"/>
            <a:ext cx="12191980" cy="6643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04F844-1DA6-799A-DD9B-C5C3D8E269D0}"/>
              </a:ext>
            </a:extLst>
          </p:cNvPr>
          <p:cNvSpPr txBox="1"/>
          <p:nvPr/>
        </p:nvSpPr>
        <p:spPr>
          <a:xfrm>
            <a:off x="3912801" y="664175"/>
            <a:ext cx="70952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>
                <a:solidFill>
                  <a:srgbClr val="6FFFB5"/>
                </a:solidFill>
                <a:latin typeface="Montserrat" pitchFamily="2" charset="77"/>
              </a:rPr>
              <a:t>CENTRAL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Montserrat" pitchFamily="2" charset="77"/>
              </a:rPr>
              <a:t>LORD WANDSWORTH COLLEGE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Montserrat" pitchFamily="2" charset="77"/>
              </a:rPr>
              <a:t>26 JULY – 1 AUGUST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FE7DB1-BF87-550A-C833-3B9EDAE88080}"/>
              </a:ext>
            </a:extLst>
          </p:cNvPr>
          <p:cNvGrpSpPr/>
          <p:nvPr/>
        </p:nvGrpSpPr>
        <p:grpSpPr>
          <a:xfrm>
            <a:off x="800998" y="583375"/>
            <a:ext cx="2633875" cy="1483088"/>
            <a:chOff x="612823" y="385493"/>
            <a:chExt cx="2633875" cy="1483088"/>
          </a:xfrm>
        </p:grpSpPr>
        <p:pic>
          <p:nvPicPr>
            <p:cNvPr id="3" name="Picture 2" descr="A logo with yellow lines&#10;&#10;Description automatically generated">
              <a:extLst>
                <a:ext uri="{FF2B5EF4-FFF2-40B4-BE49-F238E27FC236}">
                  <a16:creationId xmlns:a16="http://schemas.microsoft.com/office/drawing/2014/main" id="{84D625E4-54BA-C942-AD5D-D6BDA162E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823" y="385493"/>
              <a:ext cx="2301695" cy="1401855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3CC2DC5-FB68-D3BD-681D-F3AA7B984D7D}"/>
                </a:ext>
              </a:extLst>
            </p:cNvPr>
            <p:cNvSpPr/>
            <p:nvPr/>
          </p:nvSpPr>
          <p:spPr>
            <a:xfrm>
              <a:off x="1981778" y="1414154"/>
              <a:ext cx="1264920" cy="454427"/>
            </a:xfrm>
            <a:prstGeom prst="roundRect">
              <a:avLst/>
            </a:prstGeom>
            <a:solidFill>
              <a:srgbClr val="FFCC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14-19s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124C12-207F-0628-1EC7-42260465B122}"/>
              </a:ext>
            </a:extLst>
          </p:cNvPr>
          <p:cNvGrpSpPr/>
          <p:nvPr/>
        </p:nvGrpSpPr>
        <p:grpSpPr>
          <a:xfrm>
            <a:off x="705788" y="3672832"/>
            <a:ext cx="2729085" cy="1569660"/>
            <a:chOff x="4167266" y="385493"/>
            <a:chExt cx="2729085" cy="1569660"/>
          </a:xfrm>
        </p:grpSpPr>
        <p:pic>
          <p:nvPicPr>
            <p:cNvPr id="2" name="Picture 1" descr="A red and black logo&#10;&#10;Description automatically generated">
              <a:extLst>
                <a:ext uri="{FF2B5EF4-FFF2-40B4-BE49-F238E27FC236}">
                  <a16:creationId xmlns:a16="http://schemas.microsoft.com/office/drawing/2014/main" id="{4314285B-A221-CE15-9A11-EF08287F33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558" t="30251" r="25250" b="30104"/>
            <a:stretch/>
          </p:blipFill>
          <p:spPr>
            <a:xfrm>
              <a:off x="4167266" y="385493"/>
              <a:ext cx="2096625" cy="156966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8CFEE45-C9E9-AD7C-5979-CC132D9F59F7}"/>
                </a:ext>
              </a:extLst>
            </p:cNvPr>
            <p:cNvSpPr/>
            <p:nvPr/>
          </p:nvSpPr>
          <p:spPr>
            <a:xfrm>
              <a:off x="5631431" y="1414155"/>
              <a:ext cx="1264920" cy="454427"/>
            </a:xfrm>
            <a:prstGeom prst="roundRect">
              <a:avLst/>
            </a:prstGeom>
            <a:solidFill>
              <a:srgbClr val="FF46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11-14s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2FF31C2-2E23-C602-2412-A82E91F94032}"/>
              </a:ext>
            </a:extLst>
          </p:cNvPr>
          <p:cNvSpPr/>
          <p:nvPr/>
        </p:nvSpPr>
        <p:spPr>
          <a:xfrm>
            <a:off x="0" y="6294120"/>
            <a:ext cx="12192000" cy="563880"/>
          </a:xfrm>
          <a:prstGeom prst="rect">
            <a:avLst/>
          </a:prstGeom>
          <a:solidFill>
            <a:srgbClr val="6FFFB5">
              <a:alpha val="800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Montserrat" pitchFamily="2" charset="77"/>
              </a:rPr>
              <a:t>BOOK ONLINE AT CONTAGIOUS.ORG.UK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1945E9-C1F6-C105-45CE-E5BC8E4D95A0}"/>
              </a:ext>
            </a:extLst>
          </p:cNvPr>
          <p:cNvSpPr txBox="1"/>
          <p:nvPr/>
        </p:nvSpPr>
        <p:spPr>
          <a:xfrm>
            <a:off x="6119334" y="3839336"/>
            <a:ext cx="26821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>
                <a:solidFill>
                  <a:srgbClr val="6FFFB5"/>
                </a:solidFill>
                <a:latin typeface="Montserrat" pitchFamily="2" charset="77"/>
              </a:rPr>
              <a:t>CENTRAL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Montserrat" pitchFamily="2" charset="77"/>
              </a:rPr>
              <a:t>VENUE TBC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Montserrat" pitchFamily="2" charset="77"/>
              </a:rPr>
              <a:t>25-31 JULY</a:t>
            </a:r>
          </a:p>
        </p:txBody>
      </p:sp>
    </p:spTree>
    <p:extLst>
      <p:ext uri="{BB962C8B-B14F-4D97-AF65-F5344CB8AC3E}">
        <p14:creationId xmlns:p14="http://schemas.microsoft.com/office/powerpoint/2010/main" val="1555902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B79A665A-1F5A-A72E-9A7E-AC30032C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 t="13121" r="-25" b="83896"/>
          <a:stretch/>
        </p:blipFill>
        <p:spPr>
          <a:xfrm>
            <a:off x="20" y="6579607"/>
            <a:ext cx="12191980" cy="2727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0552D455-FAF2-5A73-5C7C-6F49BB10D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14" b="11132"/>
          <a:stretch/>
        </p:blipFill>
        <p:spPr>
          <a:xfrm>
            <a:off x="-1504" y="5667"/>
            <a:ext cx="12191980" cy="6643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04F844-1DA6-799A-DD9B-C5C3D8E269D0}"/>
              </a:ext>
            </a:extLst>
          </p:cNvPr>
          <p:cNvSpPr txBox="1"/>
          <p:nvPr/>
        </p:nvSpPr>
        <p:spPr>
          <a:xfrm>
            <a:off x="2160561" y="2644170"/>
            <a:ext cx="78678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>
                <a:solidFill>
                  <a:srgbClr val="6FFFB5"/>
                </a:solidFill>
                <a:latin typeface="Montserrat" pitchFamily="2" charset="77"/>
              </a:rPr>
              <a:t>WEST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Montserrat" pitchFamily="2" charset="77"/>
              </a:rPr>
              <a:t>PIONEER CENTRE, KIDDERMINSTER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Montserrat" pitchFamily="2" charset="77"/>
              </a:rPr>
              <a:t>8-14 AUGUST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FE7DB1-BF87-550A-C833-3B9EDAE88080}"/>
              </a:ext>
            </a:extLst>
          </p:cNvPr>
          <p:cNvGrpSpPr/>
          <p:nvPr/>
        </p:nvGrpSpPr>
        <p:grpSpPr>
          <a:xfrm>
            <a:off x="3262384" y="540089"/>
            <a:ext cx="2633875" cy="1483088"/>
            <a:chOff x="612823" y="385493"/>
            <a:chExt cx="2633875" cy="1483088"/>
          </a:xfrm>
        </p:grpSpPr>
        <p:pic>
          <p:nvPicPr>
            <p:cNvPr id="3" name="Picture 2" descr="A logo with yellow lines&#10;&#10;Description automatically generated">
              <a:extLst>
                <a:ext uri="{FF2B5EF4-FFF2-40B4-BE49-F238E27FC236}">
                  <a16:creationId xmlns:a16="http://schemas.microsoft.com/office/drawing/2014/main" id="{84D625E4-54BA-C942-AD5D-D6BDA162E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823" y="385493"/>
              <a:ext cx="2301695" cy="1401855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3CC2DC5-FB68-D3BD-681D-F3AA7B984D7D}"/>
                </a:ext>
              </a:extLst>
            </p:cNvPr>
            <p:cNvSpPr/>
            <p:nvPr/>
          </p:nvSpPr>
          <p:spPr>
            <a:xfrm>
              <a:off x="1981778" y="1414154"/>
              <a:ext cx="1264920" cy="454427"/>
            </a:xfrm>
            <a:prstGeom prst="roundRect">
              <a:avLst/>
            </a:prstGeom>
            <a:solidFill>
              <a:srgbClr val="FFCC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14-19s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124C12-207F-0628-1EC7-42260465B122}"/>
              </a:ext>
            </a:extLst>
          </p:cNvPr>
          <p:cNvGrpSpPr/>
          <p:nvPr/>
        </p:nvGrpSpPr>
        <p:grpSpPr>
          <a:xfrm>
            <a:off x="6816827" y="540089"/>
            <a:ext cx="2729085" cy="1569660"/>
            <a:chOff x="4167266" y="385493"/>
            <a:chExt cx="2729085" cy="1569660"/>
          </a:xfrm>
        </p:grpSpPr>
        <p:pic>
          <p:nvPicPr>
            <p:cNvPr id="2" name="Picture 1" descr="A red and black logo&#10;&#10;Description automatically generated">
              <a:extLst>
                <a:ext uri="{FF2B5EF4-FFF2-40B4-BE49-F238E27FC236}">
                  <a16:creationId xmlns:a16="http://schemas.microsoft.com/office/drawing/2014/main" id="{4314285B-A221-CE15-9A11-EF08287F33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558" t="30251" r="25250" b="30104"/>
            <a:stretch/>
          </p:blipFill>
          <p:spPr>
            <a:xfrm>
              <a:off x="4167266" y="385493"/>
              <a:ext cx="2096625" cy="156966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8CFEE45-C9E9-AD7C-5979-CC132D9F59F7}"/>
                </a:ext>
              </a:extLst>
            </p:cNvPr>
            <p:cNvSpPr/>
            <p:nvPr/>
          </p:nvSpPr>
          <p:spPr>
            <a:xfrm>
              <a:off x="5631431" y="1414155"/>
              <a:ext cx="1264920" cy="454427"/>
            </a:xfrm>
            <a:prstGeom prst="roundRect">
              <a:avLst/>
            </a:prstGeom>
            <a:solidFill>
              <a:srgbClr val="FF46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11-14s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2FF31C2-2E23-C602-2412-A82E91F94032}"/>
              </a:ext>
            </a:extLst>
          </p:cNvPr>
          <p:cNvSpPr/>
          <p:nvPr/>
        </p:nvSpPr>
        <p:spPr>
          <a:xfrm>
            <a:off x="0" y="6294120"/>
            <a:ext cx="12192000" cy="563880"/>
          </a:xfrm>
          <a:prstGeom prst="rect">
            <a:avLst/>
          </a:prstGeom>
          <a:solidFill>
            <a:srgbClr val="6FFFB5">
              <a:alpha val="800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Montserrat" pitchFamily="2" charset="77"/>
              </a:rPr>
              <a:t>BOOK ONLINE AT CONTAGIOUS.ORG.UK</a:t>
            </a:r>
          </a:p>
        </p:txBody>
      </p:sp>
    </p:spTree>
    <p:extLst>
      <p:ext uri="{BB962C8B-B14F-4D97-AF65-F5344CB8AC3E}">
        <p14:creationId xmlns:p14="http://schemas.microsoft.com/office/powerpoint/2010/main" val="325881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B79A665A-1F5A-A72E-9A7E-AC30032C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 t="13121" r="-25" b="83896"/>
          <a:stretch/>
        </p:blipFill>
        <p:spPr>
          <a:xfrm>
            <a:off x="20" y="6579607"/>
            <a:ext cx="12191980" cy="2727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0552D455-FAF2-5A73-5C7C-6F49BB10D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14" b="11132"/>
          <a:stretch/>
        </p:blipFill>
        <p:spPr>
          <a:xfrm>
            <a:off x="-1504" y="5667"/>
            <a:ext cx="12191980" cy="6643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04F844-1DA6-799A-DD9B-C5C3D8E269D0}"/>
              </a:ext>
            </a:extLst>
          </p:cNvPr>
          <p:cNvSpPr txBox="1"/>
          <p:nvPr/>
        </p:nvSpPr>
        <p:spPr>
          <a:xfrm>
            <a:off x="4747815" y="4624218"/>
            <a:ext cx="382348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>
                <a:solidFill>
                  <a:srgbClr val="6FFFB5"/>
                </a:solidFill>
                <a:latin typeface="Montserrat" pitchFamily="2" charset="77"/>
              </a:rPr>
              <a:t>SOUTH WEST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Montserrat" pitchFamily="2" charset="77"/>
              </a:rPr>
              <a:t>PRIOR PARK, BATH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Montserrat" pitchFamily="2" charset="77"/>
              </a:rPr>
              <a:t>3-9 AUGUST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FE7DB1-BF87-550A-C833-3B9EDAE88080}"/>
              </a:ext>
            </a:extLst>
          </p:cNvPr>
          <p:cNvGrpSpPr/>
          <p:nvPr/>
        </p:nvGrpSpPr>
        <p:grpSpPr>
          <a:xfrm>
            <a:off x="612823" y="4526125"/>
            <a:ext cx="2633875" cy="1483088"/>
            <a:chOff x="612823" y="385493"/>
            <a:chExt cx="2633875" cy="1483088"/>
          </a:xfrm>
        </p:grpSpPr>
        <p:pic>
          <p:nvPicPr>
            <p:cNvPr id="3" name="Picture 2" descr="A logo with yellow lines&#10;&#10;Description automatically generated">
              <a:extLst>
                <a:ext uri="{FF2B5EF4-FFF2-40B4-BE49-F238E27FC236}">
                  <a16:creationId xmlns:a16="http://schemas.microsoft.com/office/drawing/2014/main" id="{84D625E4-54BA-C942-AD5D-D6BDA162E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823" y="385493"/>
              <a:ext cx="2301695" cy="1401855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3CC2DC5-FB68-D3BD-681D-F3AA7B984D7D}"/>
                </a:ext>
              </a:extLst>
            </p:cNvPr>
            <p:cNvSpPr/>
            <p:nvPr/>
          </p:nvSpPr>
          <p:spPr>
            <a:xfrm>
              <a:off x="1981778" y="1414154"/>
              <a:ext cx="1264920" cy="454427"/>
            </a:xfrm>
            <a:prstGeom prst="roundRect">
              <a:avLst/>
            </a:prstGeom>
            <a:solidFill>
              <a:srgbClr val="FFCC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14-19s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124C12-207F-0628-1EC7-42260465B122}"/>
              </a:ext>
            </a:extLst>
          </p:cNvPr>
          <p:cNvGrpSpPr/>
          <p:nvPr/>
        </p:nvGrpSpPr>
        <p:grpSpPr>
          <a:xfrm>
            <a:off x="517613" y="2411005"/>
            <a:ext cx="2729085" cy="1569660"/>
            <a:chOff x="4167266" y="385493"/>
            <a:chExt cx="2729085" cy="1569660"/>
          </a:xfrm>
        </p:grpSpPr>
        <p:pic>
          <p:nvPicPr>
            <p:cNvPr id="2" name="Picture 1" descr="A red and black logo&#10;&#10;Description automatically generated">
              <a:extLst>
                <a:ext uri="{FF2B5EF4-FFF2-40B4-BE49-F238E27FC236}">
                  <a16:creationId xmlns:a16="http://schemas.microsoft.com/office/drawing/2014/main" id="{4314285B-A221-CE15-9A11-EF08287F33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558" t="30251" r="25250" b="30104"/>
            <a:stretch/>
          </p:blipFill>
          <p:spPr>
            <a:xfrm>
              <a:off x="4167266" y="385493"/>
              <a:ext cx="2096625" cy="156966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8CFEE45-C9E9-AD7C-5979-CC132D9F59F7}"/>
                </a:ext>
              </a:extLst>
            </p:cNvPr>
            <p:cNvSpPr/>
            <p:nvPr/>
          </p:nvSpPr>
          <p:spPr>
            <a:xfrm>
              <a:off x="5631431" y="1414155"/>
              <a:ext cx="1264920" cy="454427"/>
            </a:xfrm>
            <a:prstGeom prst="roundRect">
              <a:avLst/>
            </a:prstGeom>
            <a:solidFill>
              <a:srgbClr val="FF46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11-14s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81DE1AE-F5AD-0A0A-2DF2-B1309674FE1A}"/>
              </a:ext>
            </a:extLst>
          </p:cNvPr>
          <p:cNvGrpSpPr/>
          <p:nvPr/>
        </p:nvGrpSpPr>
        <p:grpSpPr>
          <a:xfrm>
            <a:off x="517613" y="383274"/>
            <a:ext cx="4557010" cy="1483088"/>
            <a:chOff x="7300210" y="385494"/>
            <a:chExt cx="4557010" cy="1483088"/>
          </a:xfrm>
        </p:grpSpPr>
        <p:pic>
          <p:nvPicPr>
            <p:cNvPr id="4" name="Picture 3" descr="A green and white logo&#10;&#10;Description automatically generated">
              <a:extLst>
                <a:ext uri="{FF2B5EF4-FFF2-40B4-BE49-F238E27FC236}">
                  <a16:creationId xmlns:a16="http://schemas.microsoft.com/office/drawing/2014/main" id="{B77E2CB7-C890-7DEF-D3A8-033D7296B4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653" t="31161" r="15520" b="31380"/>
            <a:stretch/>
          </p:blipFill>
          <p:spPr>
            <a:xfrm>
              <a:off x="7300210" y="385494"/>
              <a:ext cx="4557010" cy="1483088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8ACB26FB-A1DB-D147-D5CA-1054B366E28C}"/>
                </a:ext>
              </a:extLst>
            </p:cNvPr>
            <p:cNvSpPr/>
            <p:nvPr/>
          </p:nvSpPr>
          <p:spPr>
            <a:xfrm>
              <a:off x="8794702" y="1395140"/>
              <a:ext cx="1264920" cy="454427"/>
            </a:xfrm>
            <a:prstGeom prst="roundRect">
              <a:avLst/>
            </a:prstGeom>
            <a:solidFill>
              <a:srgbClr val="6FF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8-11s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2FF31C2-2E23-C602-2412-A82E91F94032}"/>
              </a:ext>
            </a:extLst>
          </p:cNvPr>
          <p:cNvSpPr/>
          <p:nvPr/>
        </p:nvSpPr>
        <p:spPr>
          <a:xfrm>
            <a:off x="0" y="6294120"/>
            <a:ext cx="12192000" cy="563880"/>
          </a:xfrm>
          <a:prstGeom prst="rect">
            <a:avLst/>
          </a:prstGeom>
          <a:solidFill>
            <a:srgbClr val="6FFFB5">
              <a:alpha val="800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Montserrat" pitchFamily="2" charset="77"/>
              </a:rPr>
              <a:t>BOOK ONLINE AT CONTAGIOUS.ORG.UK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1DC44D-A7F5-DAFF-F3ED-B6D519E1584F}"/>
              </a:ext>
            </a:extLst>
          </p:cNvPr>
          <p:cNvSpPr txBox="1"/>
          <p:nvPr/>
        </p:nvSpPr>
        <p:spPr>
          <a:xfrm>
            <a:off x="6448300" y="1603115"/>
            <a:ext cx="52549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>
                <a:solidFill>
                  <a:srgbClr val="6FFFB5"/>
                </a:solidFill>
                <a:latin typeface="Montserrat" pitchFamily="2" charset="77"/>
              </a:rPr>
              <a:t>SOUTH WEST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Montserrat" pitchFamily="2" charset="77"/>
              </a:rPr>
              <a:t>SEXEY’S SCHOOL, BRUTON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Montserrat" pitchFamily="2" charset="77"/>
              </a:rPr>
              <a:t>3-9 AUGUST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44E18A-C228-E263-2288-08D746D94DB5}"/>
              </a:ext>
            </a:extLst>
          </p:cNvPr>
          <p:cNvSpPr txBox="1"/>
          <p:nvPr/>
        </p:nvSpPr>
        <p:spPr>
          <a:xfrm>
            <a:off x="5226450" y="-217284"/>
            <a:ext cx="156655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Montserrat Thin" pitchFamily="2" charset="77"/>
              </a:rPr>
              <a:t>}</a:t>
            </a:r>
            <a:endParaRPr lang="en-GB" sz="3600" dirty="0">
              <a:solidFill>
                <a:schemeClr val="bg1"/>
              </a:solidFill>
              <a:latin typeface="Montserrat Th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91899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B79A665A-1F5A-A72E-9A7E-AC30032C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 t="13121" r="-25" b="83896"/>
          <a:stretch/>
        </p:blipFill>
        <p:spPr>
          <a:xfrm>
            <a:off x="20" y="6579607"/>
            <a:ext cx="12191980" cy="2727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0552D455-FAF2-5A73-5C7C-6F49BB10D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14" b="11132"/>
          <a:stretch/>
        </p:blipFill>
        <p:spPr>
          <a:xfrm>
            <a:off x="-1504" y="5667"/>
            <a:ext cx="12191980" cy="6643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04F844-1DA6-799A-DD9B-C5C3D8E269D0}"/>
              </a:ext>
            </a:extLst>
          </p:cNvPr>
          <p:cNvSpPr txBox="1"/>
          <p:nvPr/>
        </p:nvSpPr>
        <p:spPr>
          <a:xfrm>
            <a:off x="2048349" y="2644170"/>
            <a:ext cx="80922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>
                <a:solidFill>
                  <a:srgbClr val="6FFFB5"/>
                </a:solidFill>
                <a:latin typeface="Montserrat" pitchFamily="2" charset="77"/>
              </a:rPr>
              <a:t>EAST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Montserrat" pitchFamily="2" charset="77"/>
              </a:rPr>
              <a:t>ROYAL HOSPITAL SCHOOL, IPSWICH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Montserrat" pitchFamily="2" charset="77"/>
              </a:rPr>
              <a:t>22-28 AUGUST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FE7DB1-BF87-550A-C833-3B9EDAE88080}"/>
              </a:ext>
            </a:extLst>
          </p:cNvPr>
          <p:cNvGrpSpPr/>
          <p:nvPr/>
        </p:nvGrpSpPr>
        <p:grpSpPr>
          <a:xfrm>
            <a:off x="612823" y="385493"/>
            <a:ext cx="2633875" cy="1483088"/>
            <a:chOff x="612823" y="385493"/>
            <a:chExt cx="2633875" cy="1483088"/>
          </a:xfrm>
        </p:grpSpPr>
        <p:pic>
          <p:nvPicPr>
            <p:cNvPr id="3" name="Picture 2" descr="A logo with yellow lines&#10;&#10;Description automatically generated">
              <a:extLst>
                <a:ext uri="{FF2B5EF4-FFF2-40B4-BE49-F238E27FC236}">
                  <a16:creationId xmlns:a16="http://schemas.microsoft.com/office/drawing/2014/main" id="{84D625E4-54BA-C942-AD5D-D6BDA162E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823" y="385493"/>
              <a:ext cx="2301695" cy="1401855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3CC2DC5-FB68-D3BD-681D-F3AA7B984D7D}"/>
                </a:ext>
              </a:extLst>
            </p:cNvPr>
            <p:cNvSpPr/>
            <p:nvPr/>
          </p:nvSpPr>
          <p:spPr>
            <a:xfrm>
              <a:off x="1981778" y="1414154"/>
              <a:ext cx="1264920" cy="454427"/>
            </a:xfrm>
            <a:prstGeom prst="roundRect">
              <a:avLst/>
            </a:prstGeom>
            <a:solidFill>
              <a:srgbClr val="FFCC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14-19s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124C12-207F-0628-1EC7-42260465B122}"/>
              </a:ext>
            </a:extLst>
          </p:cNvPr>
          <p:cNvGrpSpPr/>
          <p:nvPr/>
        </p:nvGrpSpPr>
        <p:grpSpPr>
          <a:xfrm>
            <a:off x="4167266" y="385493"/>
            <a:ext cx="2729085" cy="1569660"/>
            <a:chOff x="4167266" y="385493"/>
            <a:chExt cx="2729085" cy="1569660"/>
          </a:xfrm>
        </p:grpSpPr>
        <p:pic>
          <p:nvPicPr>
            <p:cNvPr id="2" name="Picture 1" descr="A red and black logo&#10;&#10;Description automatically generated">
              <a:extLst>
                <a:ext uri="{FF2B5EF4-FFF2-40B4-BE49-F238E27FC236}">
                  <a16:creationId xmlns:a16="http://schemas.microsoft.com/office/drawing/2014/main" id="{4314285B-A221-CE15-9A11-EF08287F33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558" t="30251" r="25250" b="30104"/>
            <a:stretch/>
          </p:blipFill>
          <p:spPr>
            <a:xfrm>
              <a:off x="4167266" y="385493"/>
              <a:ext cx="2096625" cy="156966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8CFEE45-C9E9-AD7C-5979-CC132D9F59F7}"/>
                </a:ext>
              </a:extLst>
            </p:cNvPr>
            <p:cNvSpPr/>
            <p:nvPr/>
          </p:nvSpPr>
          <p:spPr>
            <a:xfrm>
              <a:off x="5631431" y="1414155"/>
              <a:ext cx="1264920" cy="454427"/>
            </a:xfrm>
            <a:prstGeom prst="roundRect">
              <a:avLst/>
            </a:prstGeom>
            <a:solidFill>
              <a:srgbClr val="FF46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11-14s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81DE1AE-F5AD-0A0A-2DF2-B1309674FE1A}"/>
              </a:ext>
            </a:extLst>
          </p:cNvPr>
          <p:cNvGrpSpPr/>
          <p:nvPr/>
        </p:nvGrpSpPr>
        <p:grpSpPr>
          <a:xfrm>
            <a:off x="7300210" y="400484"/>
            <a:ext cx="4557010" cy="1483088"/>
            <a:chOff x="7300210" y="385494"/>
            <a:chExt cx="4557010" cy="1483088"/>
          </a:xfrm>
        </p:grpSpPr>
        <p:pic>
          <p:nvPicPr>
            <p:cNvPr id="4" name="Picture 3" descr="A green and white logo&#10;&#10;Description automatically generated">
              <a:extLst>
                <a:ext uri="{FF2B5EF4-FFF2-40B4-BE49-F238E27FC236}">
                  <a16:creationId xmlns:a16="http://schemas.microsoft.com/office/drawing/2014/main" id="{B77E2CB7-C890-7DEF-D3A8-033D7296B4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653" t="31161" r="15520" b="31380"/>
            <a:stretch/>
          </p:blipFill>
          <p:spPr>
            <a:xfrm>
              <a:off x="7300210" y="385494"/>
              <a:ext cx="4557010" cy="1483088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8ACB26FB-A1DB-D147-D5CA-1054B366E28C}"/>
                </a:ext>
              </a:extLst>
            </p:cNvPr>
            <p:cNvSpPr/>
            <p:nvPr/>
          </p:nvSpPr>
          <p:spPr>
            <a:xfrm>
              <a:off x="8794702" y="1395140"/>
              <a:ext cx="1264920" cy="454427"/>
            </a:xfrm>
            <a:prstGeom prst="roundRect">
              <a:avLst/>
            </a:prstGeom>
            <a:solidFill>
              <a:srgbClr val="6FF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8-11s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2FF31C2-2E23-C602-2412-A82E91F94032}"/>
              </a:ext>
            </a:extLst>
          </p:cNvPr>
          <p:cNvSpPr/>
          <p:nvPr/>
        </p:nvSpPr>
        <p:spPr>
          <a:xfrm>
            <a:off x="0" y="6294120"/>
            <a:ext cx="12192000" cy="563880"/>
          </a:xfrm>
          <a:prstGeom prst="rect">
            <a:avLst/>
          </a:prstGeom>
          <a:solidFill>
            <a:srgbClr val="6FFFB5">
              <a:alpha val="800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Montserrat" pitchFamily="2" charset="77"/>
              </a:rPr>
              <a:t>BOOK ONLINE AT CONTAGIOUS.ORG.UK</a:t>
            </a:r>
          </a:p>
        </p:txBody>
      </p:sp>
    </p:spTree>
    <p:extLst>
      <p:ext uri="{BB962C8B-B14F-4D97-AF65-F5344CB8AC3E}">
        <p14:creationId xmlns:p14="http://schemas.microsoft.com/office/powerpoint/2010/main" val="38391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160</Words>
  <Application>Microsoft Macintosh PowerPoint</Application>
  <PresentationFormat>Widescreen</PresentationFormat>
  <Paragraphs>49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Montserrat Thin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Carrie Trainer</dc:creator>
  <cp:lastModifiedBy>Carrie Trainer</cp:lastModifiedBy>
  <cp:revision>1</cp:revision>
  <dcterms:created xsi:type="dcterms:W3CDTF">2025-12-01T09:22:58Z</dcterms:created>
  <dcterms:modified xsi:type="dcterms:W3CDTF">2025-12-01T09:57:48Z</dcterms:modified>
</cp:coreProperties>
</file>